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19"/>
    <p:sldId id="257" r:id="rId20"/>
    <p:sldId id="258" r:id="rId21"/>
    <p:sldId id="259" r:id="rId22"/>
    <p:sldId id="260" r:id="rId23"/>
    <p:sldId id="261" r:id="rId24"/>
    <p:sldId id="262" r:id="rId25"/>
    <p:sldId id="263" r:id="rId26"/>
    <p:sldId id="264" r:id="rId27"/>
    <p:sldId id="265" r:id="rId28"/>
    <p:sldId id="266" r:id="rId29"/>
    <p:sldId id="267" r:id="rId30"/>
    <p:sldId id="268" r:id="rId31"/>
    <p:sldId id="269" r:id="rId32"/>
    <p:sldId id="270" r:id="rId33"/>
    <p:sldId id="271" r:id="rId34"/>
    <p:sldId id="272" r:id="rId35"/>
    <p:sldId id="273" r:id="rId36"/>
    <p:sldId id="274" r:id="rId37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Quattrocento" charset="1" panose="02020502030000000404"/>
      <p:regular r:id="rId10"/>
    </p:embeddedFont>
    <p:embeddedFont>
      <p:font typeface="Quattrocento Bold" charset="1" panose="02020802030000000404"/>
      <p:regular r:id="rId11"/>
    </p:embeddedFont>
    <p:embeddedFont>
      <p:font typeface="Nickainley" charset="1" panose="00000500000000000000"/>
      <p:regular r:id="rId12"/>
    </p:embeddedFont>
    <p:embeddedFont>
      <p:font typeface="Canva Sans" charset="1" panose="020B0503030501040103"/>
      <p:regular r:id="rId13"/>
    </p:embeddedFont>
    <p:embeddedFont>
      <p:font typeface="Canva Sans Bold" charset="1" panose="020B0803030501040103"/>
      <p:regular r:id="rId14"/>
    </p:embeddedFont>
    <p:embeddedFont>
      <p:font typeface="Canva Sans Italics" charset="1" panose="020B0503030501040103"/>
      <p:regular r:id="rId15"/>
    </p:embeddedFont>
    <p:embeddedFont>
      <p:font typeface="Canva Sans Bold Italics" charset="1" panose="020B0803030501040103"/>
      <p:regular r:id="rId16"/>
    </p:embeddedFont>
    <p:embeddedFont>
      <p:font typeface="Canva Sans Medium" charset="1" panose="020B0603030501040103"/>
      <p:regular r:id="rId17"/>
    </p:embeddedFont>
    <p:embeddedFont>
      <p:font typeface="Canva Sans Medium Italics" charset="1" panose="020B0603030501040103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slides/slide1.xml" Type="http://schemas.openxmlformats.org/officeDocument/2006/relationships/slide"/><Relationship Id="rId2" Target="presProps.xml" Type="http://schemas.openxmlformats.org/officeDocument/2006/relationships/presProps"/><Relationship Id="rId20" Target="slides/slide2.xml" Type="http://schemas.openxmlformats.org/officeDocument/2006/relationships/slide"/><Relationship Id="rId21" Target="slides/slide3.xml" Type="http://schemas.openxmlformats.org/officeDocument/2006/relationships/slide"/><Relationship Id="rId22" Target="slides/slide4.xml" Type="http://schemas.openxmlformats.org/officeDocument/2006/relationships/slide"/><Relationship Id="rId23" Target="slides/slide5.xml" Type="http://schemas.openxmlformats.org/officeDocument/2006/relationships/slide"/><Relationship Id="rId24" Target="slides/slide6.xml" Type="http://schemas.openxmlformats.org/officeDocument/2006/relationships/slide"/><Relationship Id="rId25" Target="slides/slide7.xml" Type="http://schemas.openxmlformats.org/officeDocument/2006/relationships/slide"/><Relationship Id="rId26" Target="slides/slide8.xml" Type="http://schemas.openxmlformats.org/officeDocument/2006/relationships/slide"/><Relationship Id="rId27" Target="slides/slide9.xml" Type="http://schemas.openxmlformats.org/officeDocument/2006/relationships/slide"/><Relationship Id="rId28" Target="slides/slide10.xml" Type="http://schemas.openxmlformats.org/officeDocument/2006/relationships/slide"/><Relationship Id="rId29" Target="slides/slide11.xml" Type="http://schemas.openxmlformats.org/officeDocument/2006/relationships/slide"/><Relationship Id="rId3" Target="viewProps.xml" Type="http://schemas.openxmlformats.org/officeDocument/2006/relationships/viewProps"/><Relationship Id="rId30" Target="slides/slide12.xml" Type="http://schemas.openxmlformats.org/officeDocument/2006/relationships/slide"/><Relationship Id="rId31" Target="slides/slide13.xml" Type="http://schemas.openxmlformats.org/officeDocument/2006/relationships/slide"/><Relationship Id="rId32" Target="slides/slide14.xml" Type="http://schemas.openxmlformats.org/officeDocument/2006/relationships/slide"/><Relationship Id="rId33" Target="slides/slide15.xml" Type="http://schemas.openxmlformats.org/officeDocument/2006/relationships/slide"/><Relationship Id="rId34" Target="slides/slide16.xml" Type="http://schemas.openxmlformats.org/officeDocument/2006/relationships/slide"/><Relationship Id="rId35" Target="slides/slide17.xml" Type="http://schemas.openxmlformats.org/officeDocument/2006/relationships/slide"/><Relationship Id="rId36" Target="slides/slide18.xml" Type="http://schemas.openxmlformats.org/officeDocument/2006/relationships/slide"/><Relationship Id="rId37" Target="slides/slide19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3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32.png" Type="http://schemas.openxmlformats.org/officeDocument/2006/relationships/image"/><Relationship Id="rId6" Target="../media/image33.svg" Type="http://schemas.openxmlformats.org/officeDocument/2006/relationships/image"/><Relationship Id="rId7" Target="../media/image34.png" Type="http://schemas.openxmlformats.org/officeDocument/2006/relationships/image"/><Relationship Id="rId8" Target="../media/image35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36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6.png" Type="http://schemas.openxmlformats.org/officeDocument/2006/relationships/image"/><Relationship Id="rId4" Target="../media/image37.png" Type="http://schemas.openxmlformats.org/officeDocument/2006/relationships/image"/><Relationship Id="rId5" Target="../media/image38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39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40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41.png" Type="http://schemas.openxmlformats.org/officeDocument/2006/relationships/image"/><Relationship Id="rId6" Target="../media/image42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43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44.png" Type="http://schemas.openxmlformats.org/officeDocument/2006/relationships/image"/><Relationship Id="rId4" Target="../media/image45.png" Type="http://schemas.openxmlformats.org/officeDocument/2006/relationships/image"/><Relationship Id="rId5" Target="../media/image46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png" Type="http://schemas.openxmlformats.org/officeDocument/2006/relationships/image"/><Relationship Id="rId3" Target="../media/image47.png" Type="http://schemas.openxmlformats.org/officeDocument/2006/relationships/image"/><Relationship Id="rId4" Target="../media/image48.png" Type="http://schemas.openxmlformats.org/officeDocument/2006/relationships/image"/><Relationship Id="rId5" Target="../media/image49.svg" Type="http://schemas.openxmlformats.org/officeDocument/2006/relationships/image"/><Relationship Id="rId6" Target="../media/image50.png" Type="http://schemas.openxmlformats.org/officeDocument/2006/relationships/image"/><Relationship Id="rId7" Target="../media/image51.svg" Type="http://schemas.openxmlformats.org/officeDocument/2006/relationships/image"/><Relationship Id="rId8" Target="../media/image52.png" Type="http://schemas.openxmlformats.org/officeDocument/2006/relationships/image"/><Relationship Id="rId9" Target="../media/image53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9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png" Type="http://schemas.openxmlformats.org/officeDocument/2006/relationships/image"/><Relationship Id="rId4" Target="../media/image12.png" Type="http://schemas.openxmlformats.org/officeDocument/2006/relationships/image"/><Relationship Id="rId5" Target="../media/image13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18.png" Type="http://schemas.openxmlformats.org/officeDocument/2006/relationships/image"/><Relationship Id="rId8" Target="../media/image19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22.png" Type="http://schemas.openxmlformats.org/officeDocument/2006/relationships/image"/><Relationship Id="rId6" Target="../media/image23.png" Type="http://schemas.openxmlformats.org/officeDocument/2006/relationships/image"/><Relationship Id="rId7" Target="../media/image24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6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2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28.png" Type="http://schemas.openxmlformats.org/officeDocument/2006/relationships/image"/><Relationship Id="rId6" Target="../media/image29.sv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Relationship Id="rId3" Target="../media/image30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6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344885"/>
            <a:ext cx="19577874" cy="14311446"/>
          </a:xfrm>
          <a:custGeom>
            <a:avLst/>
            <a:gdLst/>
            <a:ahLst/>
            <a:cxnLst/>
            <a:rect r="r" b="b" t="t" l="l"/>
            <a:pathLst>
              <a:path h="14311446" w="19577874">
                <a:moveTo>
                  <a:pt x="0" y="0"/>
                </a:moveTo>
                <a:lnTo>
                  <a:pt x="19577874" y="0"/>
                </a:lnTo>
                <a:lnTo>
                  <a:pt x="19577874" y="14311447"/>
                </a:lnTo>
                <a:lnTo>
                  <a:pt x="0" y="143114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41199" r="0" b="-4119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57200" y="3324255"/>
            <a:ext cx="9775047" cy="3638490"/>
          </a:xfrm>
          <a:custGeom>
            <a:avLst/>
            <a:gdLst/>
            <a:ahLst/>
            <a:cxnLst/>
            <a:rect r="r" b="b" t="t" l="l"/>
            <a:pathLst>
              <a:path h="3638490" w="9775047">
                <a:moveTo>
                  <a:pt x="0" y="0"/>
                </a:moveTo>
                <a:lnTo>
                  <a:pt x="9775047" y="0"/>
                </a:lnTo>
                <a:lnTo>
                  <a:pt x="9775047" y="3638490"/>
                </a:lnTo>
                <a:lnTo>
                  <a:pt x="0" y="363849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079813" y="3576808"/>
            <a:ext cx="5208187" cy="6771875"/>
          </a:xfrm>
          <a:custGeom>
            <a:avLst/>
            <a:gdLst/>
            <a:ahLst/>
            <a:cxnLst/>
            <a:rect r="r" b="b" t="t" l="l"/>
            <a:pathLst>
              <a:path h="6771875" w="5208187">
                <a:moveTo>
                  <a:pt x="0" y="0"/>
                </a:moveTo>
                <a:lnTo>
                  <a:pt x="5208187" y="0"/>
                </a:lnTo>
                <a:lnTo>
                  <a:pt x="5208187" y="6771874"/>
                </a:lnTo>
                <a:lnTo>
                  <a:pt x="0" y="677187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665229" y="-985831"/>
            <a:ext cx="13279482" cy="9959612"/>
          </a:xfrm>
          <a:custGeom>
            <a:avLst/>
            <a:gdLst/>
            <a:ahLst/>
            <a:cxnLst/>
            <a:rect r="r" b="b" t="t" l="l"/>
            <a:pathLst>
              <a:path h="9959612" w="13279482">
                <a:moveTo>
                  <a:pt x="0" y="0"/>
                </a:moveTo>
                <a:lnTo>
                  <a:pt x="13279482" y="0"/>
                </a:lnTo>
                <a:lnTo>
                  <a:pt x="13279482" y="9959612"/>
                </a:lnTo>
                <a:lnTo>
                  <a:pt x="0" y="99596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86271" y="5993737"/>
            <a:ext cx="10150361" cy="8171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683"/>
              </a:lnSpc>
            </a:pPr>
            <a:r>
              <a:rPr lang="en-US" sz="4774">
                <a:solidFill>
                  <a:srgbClr val="000000"/>
                </a:solidFill>
                <a:latin typeface="Quattrocento"/>
              </a:rPr>
              <a:t>BY: COLTON VANOVERBERGHE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0" y="574541"/>
            <a:ext cx="11122902" cy="43722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86"/>
              </a:lnSpc>
            </a:pPr>
            <a:r>
              <a:rPr lang="en-US" sz="7532">
                <a:solidFill>
                  <a:srgbClr val="000000"/>
                </a:solidFill>
                <a:latin typeface="Quattrocento"/>
              </a:rPr>
              <a:t>HOW HAS NEW TECHNOLOGY CHANGED THE GAME OF GOLF?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6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0721" y="-1238400"/>
            <a:ext cx="17666557" cy="11894529"/>
          </a:xfrm>
          <a:custGeom>
            <a:avLst/>
            <a:gdLst/>
            <a:ahLst/>
            <a:cxnLst/>
            <a:rect r="r" b="b" t="t" l="l"/>
            <a:pathLst>
              <a:path h="11894529" w="17666557">
                <a:moveTo>
                  <a:pt x="0" y="0"/>
                </a:moveTo>
                <a:lnTo>
                  <a:pt x="17666558" y="0"/>
                </a:lnTo>
                <a:lnTo>
                  <a:pt x="17666558" y="11894529"/>
                </a:lnTo>
                <a:lnTo>
                  <a:pt x="0" y="118945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3" t="-1577" r="0" b="-15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08291" y="144000"/>
            <a:ext cx="15871417" cy="9999000"/>
          </a:xfrm>
          <a:custGeom>
            <a:avLst/>
            <a:gdLst/>
            <a:ahLst/>
            <a:cxnLst/>
            <a:rect r="r" b="b" t="t" l="l"/>
            <a:pathLst>
              <a:path h="9999000" w="15871417">
                <a:moveTo>
                  <a:pt x="0" y="0"/>
                </a:moveTo>
                <a:lnTo>
                  <a:pt x="15871418" y="0"/>
                </a:lnTo>
                <a:lnTo>
                  <a:pt x="15871418" y="9999000"/>
                </a:lnTo>
                <a:lnTo>
                  <a:pt x="0" y="9999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5" t="0" r="-165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6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405389" y="-213238"/>
            <a:ext cx="15468357" cy="12166179"/>
          </a:xfrm>
          <a:custGeom>
            <a:avLst/>
            <a:gdLst/>
            <a:ahLst/>
            <a:cxnLst/>
            <a:rect r="r" b="b" t="t" l="l"/>
            <a:pathLst>
              <a:path h="12166179" w="15468357">
                <a:moveTo>
                  <a:pt x="0" y="0"/>
                </a:moveTo>
                <a:lnTo>
                  <a:pt x="15468357" y="0"/>
                </a:lnTo>
                <a:lnTo>
                  <a:pt x="15468357" y="12166179"/>
                </a:lnTo>
                <a:lnTo>
                  <a:pt x="0" y="121661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790" t="-13627" r="-9830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4838400" y="558111"/>
            <a:ext cx="13392736" cy="8887906"/>
          </a:xfrm>
          <a:custGeom>
            <a:avLst/>
            <a:gdLst/>
            <a:ahLst/>
            <a:cxnLst/>
            <a:rect r="r" b="b" t="t" l="l"/>
            <a:pathLst>
              <a:path h="8887906" w="13392736">
                <a:moveTo>
                  <a:pt x="0" y="0"/>
                </a:moveTo>
                <a:lnTo>
                  <a:pt x="13392736" y="0"/>
                </a:lnTo>
                <a:lnTo>
                  <a:pt x="13392736" y="8887906"/>
                </a:lnTo>
                <a:lnTo>
                  <a:pt x="0" y="88879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862948" y="1208142"/>
            <a:ext cx="11343639" cy="12861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487"/>
              </a:lnSpc>
            </a:pPr>
            <a:r>
              <a:rPr lang="en-US" sz="7490">
                <a:solidFill>
                  <a:srgbClr val="000000"/>
                </a:solidFill>
                <a:latin typeface="Quattrocento Bold"/>
              </a:rPr>
              <a:t>GREENS IN REGULATION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034017" y="2679783"/>
            <a:ext cx="13001502" cy="2526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036320" indent="-518160" lvl="1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latin typeface="Quattrocento Bold"/>
              </a:rPr>
              <a:t>“Green in Regulation” refers to a golfer getting their ball on the “Green” in two stoke fewer than Par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5034017" y="5386788"/>
            <a:ext cx="13001502" cy="2526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036320" indent="-518160" lvl="1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latin typeface="Quattrocento Bold"/>
              </a:rPr>
              <a:t>This gives the golfer a great chance of obtaining Par on the hole or better a Birdie 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255532" y="265451"/>
            <a:ext cx="7087968" cy="10021549"/>
          </a:xfrm>
          <a:custGeom>
            <a:avLst/>
            <a:gdLst/>
            <a:ahLst/>
            <a:cxnLst/>
            <a:rect r="r" b="b" t="t" l="l"/>
            <a:pathLst>
              <a:path h="10021549" w="7087968">
                <a:moveTo>
                  <a:pt x="0" y="0"/>
                </a:moveTo>
                <a:lnTo>
                  <a:pt x="7087968" y="0"/>
                </a:lnTo>
                <a:lnTo>
                  <a:pt x="7087968" y="10021549"/>
                </a:lnTo>
                <a:lnTo>
                  <a:pt x="0" y="100215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830117" y="7081598"/>
            <a:ext cx="3205402" cy="3205402"/>
          </a:xfrm>
          <a:custGeom>
            <a:avLst/>
            <a:gdLst/>
            <a:ahLst/>
            <a:cxnLst/>
            <a:rect r="r" b="b" t="t" l="l"/>
            <a:pathLst>
              <a:path h="3205402" w="3205402">
                <a:moveTo>
                  <a:pt x="0" y="0"/>
                </a:moveTo>
                <a:lnTo>
                  <a:pt x="3205402" y="0"/>
                </a:lnTo>
                <a:lnTo>
                  <a:pt x="3205402" y="3205402"/>
                </a:lnTo>
                <a:lnTo>
                  <a:pt x="0" y="32054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6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0721" y="-1238400"/>
            <a:ext cx="17666557" cy="11894529"/>
          </a:xfrm>
          <a:custGeom>
            <a:avLst/>
            <a:gdLst/>
            <a:ahLst/>
            <a:cxnLst/>
            <a:rect r="r" b="b" t="t" l="l"/>
            <a:pathLst>
              <a:path h="11894529" w="17666557">
                <a:moveTo>
                  <a:pt x="0" y="0"/>
                </a:moveTo>
                <a:lnTo>
                  <a:pt x="17666558" y="0"/>
                </a:lnTo>
                <a:lnTo>
                  <a:pt x="17666558" y="11894529"/>
                </a:lnTo>
                <a:lnTo>
                  <a:pt x="0" y="118945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3" t="-1577" r="0" b="-15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08291" y="144000"/>
            <a:ext cx="15871417" cy="9999000"/>
          </a:xfrm>
          <a:custGeom>
            <a:avLst/>
            <a:gdLst/>
            <a:ahLst/>
            <a:cxnLst/>
            <a:rect r="r" b="b" t="t" l="l"/>
            <a:pathLst>
              <a:path h="9999000" w="15871417">
                <a:moveTo>
                  <a:pt x="0" y="0"/>
                </a:moveTo>
                <a:lnTo>
                  <a:pt x="15871418" y="0"/>
                </a:lnTo>
                <a:lnTo>
                  <a:pt x="15871418" y="9999000"/>
                </a:lnTo>
                <a:lnTo>
                  <a:pt x="0" y="9999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28" r="0" b="-628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6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-1376227" y="-518400"/>
            <a:ext cx="15034094" cy="11093400"/>
          </a:xfrm>
          <a:custGeom>
            <a:avLst/>
            <a:gdLst/>
            <a:ahLst/>
            <a:cxnLst/>
            <a:rect r="r" b="b" t="t" l="l"/>
            <a:pathLst>
              <a:path h="11093400" w="15034094">
                <a:moveTo>
                  <a:pt x="0" y="0"/>
                </a:moveTo>
                <a:lnTo>
                  <a:pt x="15034094" y="0"/>
                </a:lnTo>
                <a:lnTo>
                  <a:pt x="15034094" y="11093400"/>
                </a:lnTo>
                <a:lnTo>
                  <a:pt x="0" y="110934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19" t="-1023" r="-3919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447068" y="-27857"/>
            <a:ext cx="13409308" cy="10300739"/>
          </a:xfrm>
          <a:custGeom>
            <a:avLst/>
            <a:gdLst/>
            <a:ahLst/>
            <a:cxnLst/>
            <a:rect r="r" b="b" t="t" l="l"/>
            <a:pathLst>
              <a:path h="10300739" w="13409308">
                <a:moveTo>
                  <a:pt x="0" y="0"/>
                </a:moveTo>
                <a:lnTo>
                  <a:pt x="13409307" y="0"/>
                </a:lnTo>
                <a:lnTo>
                  <a:pt x="13409307" y="10300739"/>
                </a:lnTo>
                <a:lnTo>
                  <a:pt x="0" y="103007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302" t="-2497" r="-45582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4077699" y="312009"/>
            <a:ext cx="4126242" cy="1236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080"/>
              </a:lnSpc>
            </a:pPr>
            <a:r>
              <a:rPr lang="en-US" sz="7200">
                <a:solidFill>
                  <a:srgbClr val="000000"/>
                </a:solidFill>
                <a:latin typeface="Quattrocento Bold"/>
              </a:rPr>
              <a:t>PUTTING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3322975" y="454884"/>
            <a:ext cx="4898181" cy="9832116"/>
          </a:xfrm>
          <a:custGeom>
            <a:avLst/>
            <a:gdLst/>
            <a:ahLst/>
            <a:cxnLst/>
            <a:rect r="r" b="b" t="t" l="l"/>
            <a:pathLst>
              <a:path h="9832116" w="4898181">
                <a:moveTo>
                  <a:pt x="0" y="0"/>
                </a:moveTo>
                <a:lnTo>
                  <a:pt x="4898181" y="0"/>
                </a:lnTo>
                <a:lnTo>
                  <a:pt x="4898181" y="9832116"/>
                </a:lnTo>
                <a:lnTo>
                  <a:pt x="0" y="98321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-360736" y="1443579"/>
            <a:ext cx="13322975" cy="33737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036320" indent="-518160" lvl="1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latin typeface="Quattrocento Bold"/>
              </a:rPr>
              <a:t> Putting is vital to achieving better golf scores. </a:t>
            </a:r>
            <a:r>
              <a:rPr lang="en-US" sz="4800">
                <a:solidFill>
                  <a:srgbClr val="000000"/>
                </a:solidFill>
                <a:latin typeface="Quattrocento Bold"/>
              </a:rPr>
              <a:t>By eliminating even a few putts, you can expect to save three or four strokes every round.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-238750" y="4712559"/>
            <a:ext cx="13079004" cy="50692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036320" indent="-518160" lvl="1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latin typeface="Quattrocento Bold"/>
              </a:rPr>
              <a:t>Putting is the apex of each hole on a course. Everything that you’ve done on the hole has led you to the point where your putt/putts will complete the hole successfully…or not.</a:t>
            </a:r>
          </a:p>
          <a:p>
            <a:pPr>
              <a:lnSpc>
                <a:spcPts val="6719"/>
              </a:lnSpc>
            </a:pP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6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0721" y="-1238400"/>
            <a:ext cx="17666557" cy="11894529"/>
          </a:xfrm>
          <a:custGeom>
            <a:avLst/>
            <a:gdLst/>
            <a:ahLst/>
            <a:cxnLst/>
            <a:rect r="r" b="b" t="t" l="l"/>
            <a:pathLst>
              <a:path h="11894529" w="17666557">
                <a:moveTo>
                  <a:pt x="0" y="0"/>
                </a:moveTo>
                <a:lnTo>
                  <a:pt x="17666558" y="0"/>
                </a:lnTo>
                <a:lnTo>
                  <a:pt x="17666558" y="11894529"/>
                </a:lnTo>
                <a:lnTo>
                  <a:pt x="0" y="118945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3" t="-1577" r="0" b="-15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08291" y="144000"/>
            <a:ext cx="15871417" cy="9999000"/>
          </a:xfrm>
          <a:custGeom>
            <a:avLst/>
            <a:gdLst/>
            <a:ahLst/>
            <a:cxnLst/>
            <a:rect r="r" b="b" t="t" l="l"/>
            <a:pathLst>
              <a:path h="9999000" w="15871417">
                <a:moveTo>
                  <a:pt x="0" y="0"/>
                </a:moveTo>
                <a:lnTo>
                  <a:pt x="15871418" y="0"/>
                </a:lnTo>
                <a:lnTo>
                  <a:pt x="15871418" y="9999000"/>
                </a:lnTo>
                <a:lnTo>
                  <a:pt x="0" y="9999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628" r="0" b="-628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6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0721" y="-1238400"/>
            <a:ext cx="17666557" cy="11894529"/>
          </a:xfrm>
          <a:custGeom>
            <a:avLst/>
            <a:gdLst/>
            <a:ahLst/>
            <a:cxnLst/>
            <a:rect r="r" b="b" t="t" l="l"/>
            <a:pathLst>
              <a:path h="11894529" w="17666557">
                <a:moveTo>
                  <a:pt x="0" y="0"/>
                </a:moveTo>
                <a:lnTo>
                  <a:pt x="17666558" y="0"/>
                </a:lnTo>
                <a:lnTo>
                  <a:pt x="17666558" y="11894529"/>
                </a:lnTo>
                <a:lnTo>
                  <a:pt x="0" y="118945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3" t="-1577" r="0" b="-15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18496" y="203932"/>
            <a:ext cx="16051009" cy="9879136"/>
          </a:xfrm>
          <a:custGeom>
            <a:avLst/>
            <a:gdLst/>
            <a:ahLst/>
            <a:cxnLst/>
            <a:rect r="r" b="b" t="t" l="l"/>
            <a:pathLst>
              <a:path h="9879136" w="16051009">
                <a:moveTo>
                  <a:pt x="0" y="0"/>
                </a:moveTo>
                <a:lnTo>
                  <a:pt x="16051008" y="0"/>
                </a:lnTo>
                <a:lnTo>
                  <a:pt x="16051008" y="9879136"/>
                </a:lnTo>
                <a:lnTo>
                  <a:pt x="0" y="987913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5" t="0" r="-165" b="-2358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899435" y="990600"/>
            <a:ext cx="4034730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Canva Sans Bold"/>
              </a:rPr>
              <a:t>Worst- Lowest Putts over 18 Holes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1464702" y="3330542"/>
            <a:ext cx="3784997" cy="323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Canva Sans Bold"/>
              </a:rPr>
              <a:t>Top- Lowest Putts over 18 Holes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6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8627" y="-501238"/>
            <a:ext cx="15468357" cy="12166179"/>
          </a:xfrm>
          <a:custGeom>
            <a:avLst/>
            <a:gdLst/>
            <a:ahLst/>
            <a:cxnLst/>
            <a:rect r="r" b="b" t="t" l="l"/>
            <a:pathLst>
              <a:path h="12166179" w="15468357">
                <a:moveTo>
                  <a:pt x="0" y="0"/>
                </a:moveTo>
                <a:lnTo>
                  <a:pt x="15468357" y="0"/>
                </a:lnTo>
                <a:lnTo>
                  <a:pt x="15468357" y="12166179"/>
                </a:lnTo>
                <a:lnTo>
                  <a:pt x="0" y="121661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790" t="-13627" r="-9830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304384" y="270111"/>
            <a:ext cx="13392736" cy="8887906"/>
          </a:xfrm>
          <a:custGeom>
            <a:avLst/>
            <a:gdLst/>
            <a:ahLst/>
            <a:cxnLst/>
            <a:rect r="r" b="b" t="t" l="l"/>
            <a:pathLst>
              <a:path h="8887906" w="13392736">
                <a:moveTo>
                  <a:pt x="0" y="0"/>
                </a:moveTo>
                <a:lnTo>
                  <a:pt x="13392736" y="0"/>
                </a:lnTo>
                <a:lnTo>
                  <a:pt x="13392736" y="8887906"/>
                </a:lnTo>
                <a:lnTo>
                  <a:pt x="0" y="888790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1509900"/>
            <a:ext cx="12368187" cy="2610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487"/>
              </a:lnSpc>
            </a:pPr>
            <a:r>
              <a:rPr lang="en-US" sz="7490">
                <a:solidFill>
                  <a:srgbClr val="000000"/>
                </a:solidFill>
                <a:latin typeface="Quattrocento Bold"/>
              </a:rPr>
              <a:t>STATICAL PREFORMANCE </a:t>
            </a:r>
          </a:p>
          <a:p>
            <a:pPr>
              <a:lnSpc>
                <a:spcPts val="10487"/>
              </a:lnSpc>
            </a:pPr>
            <a:r>
              <a:rPr lang="en-US" sz="7490">
                <a:solidFill>
                  <a:srgbClr val="000000"/>
                </a:solidFill>
                <a:latin typeface="Quattrocento Bold"/>
              </a:rPr>
              <a:t>VS AVERAGE SCORE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500001" y="4609289"/>
            <a:ext cx="13001502" cy="25260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036320" indent="-518160" lvl="1">
              <a:lnSpc>
                <a:spcPts val="6719"/>
              </a:lnSpc>
              <a:buFont typeface="Arial"/>
              <a:buChar char="•"/>
            </a:pPr>
            <a:r>
              <a:rPr lang="en-US" sz="4800">
                <a:solidFill>
                  <a:srgbClr val="000000"/>
                </a:solidFill>
                <a:latin typeface="Quattrocento Bold"/>
              </a:rPr>
              <a:t>My objetive was to determine if there was a specific statistical category that correlated with top overall preformance 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14108824" y="4119980"/>
            <a:ext cx="4300706" cy="6065099"/>
          </a:xfrm>
          <a:custGeom>
            <a:avLst/>
            <a:gdLst/>
            <a:ahLst/>
            <a:cxnLst/>
            <a:rect r="r" b="b" t="t" l="l"/>
            <a:pathLst>
              <a:path h="6065099" w="4300706">
                <a:moveTo>
                  <a:pt x="0" y="0"/>
                </a:moveTo>
                <a:lnTo>
                  <a:pt x="4300706" y="0"/>
                </a:lnTo>
                <a:lnTo>
                  <a:pt x="4300706" y="6065099"/>
                </a:lnTo>
                <a:lnTo>
                  <a:pt x="0" y="606509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6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1238400"/>
            <a:ext cx="18524479" cy="12103731"/>
          </a:xfrm>
          <a:custGeom>
            <a:avLst/>
            <a:gdLst/>
            <a:ahLst/>
            <a:cxnLst/>
            <a:rect r="r" b="b" t="t" l="l"/>
            <a:pathLst>
              <a:path h="12103731" w="18524479">
                <a:moveTo>
                  <a:pt x="0" y="0"/>
                </a:moveTo>
                <a:lnTo>
                  <a:pt x="18524479" y="0"/>
                </a:lnTo>
                <a:lnTo>
                  <a:pt x="18524479" y="12103731"/>
                </a:lnTo>
                <a:lnTo>
                  <a:pt x="0" y="1210373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3" t="-3147" r="0" b="-314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14350" y="688800"/>
            <a:ext cx="17259300" cy="9323434"/>
          </a:xfrm>
          <a:custGeom>
            <a:avLst/>
            <a:gdLst/>
            <a:ahLst/>
            <a:cxnLst/>
            <a:rect r="r" b="b" t="t" l="l"/>
            <a:pathLst>
              <a:path h="9323434" w="17259300">
                <a:moveTo>
                  <a:pt x="0" y="0"/>
                </a:moveTo>
                <a:lnTo>
                  <a:pt x="17259300" y="0"/>
                </a:lnTo>
                <a:lnTo>
                  <a:pt x="17259300" y="9323434"/>
                </a:lnTo>
                <a:lnTo>
                  <a:pt x="0" y="93234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3" t="0" r="-123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6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582190" y="0"/>
            <a:ext cx="23740380" cy="10287000"/>
          </a:xfrm>
          <a:custGeom>
            <a:avLst/>
            <a:gdLst/>
            <a:ahLst/>
            <a:cxnLst/>
            <a:rect r="r" b="b" t="t" l="l"/>
            <a:pathLst>
              <a:path h="10287000" w="23740380">
                <a:moveTo>
                  <a:pt x="0" y="0"/>
                </a:moveTo>
                <a:lnTo>
                  <a:pt x="23740380" y="0"/>
                </a:lnTo>
                <a:lnTo>
                  <a:pt x="2374038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5932" r="0" b="-10593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-479927" y="-3695285"/>
            <a:ext cx="21638117" cy="6584170"/>
          </a:xfrm>
          <a:custGeom>
            <a:avLst/>
            <a:gdLst/>
            <a:ahLst/>
            <a:cxnLst/>
            <a:rect r="r" b="b" t="t" l="l"/>
            <a:pathLst>
              <a:path h="6584170" w="21638117">
                <a:moveTo>
                  <a:pt x="0" y="0"/>
                </a:moveTo>
                <a:lnTo>
                  <a:pt x="21638117" y="0"/>
                </a:lnTo>
                <a:lnTo>
                  <a:pt x="21638117" y="6584170"/>
                </a:lnTo>
                <a:lnTo>
                  <a:pt x="0" y="65841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80240" y="6071568"/>
            <a:ext cx="2931315" cy="4287828"/>
          </a:xfrm>
          <a:custGeom>
            <a:avLst/>
            <a:gdLst/>
            <a:ahLst/>
            <a:cxnLst/>
            <a:rect r="r" b="b" t="t" l="l"/>
            <a:pathLst>
              <a:path h="4287828" w="2931315">
                <a:moveTo>
                  <a:pt x="2931315" y="0"/>
                </a:moveTo>
                <a:lnTo>
                  <a:pt x="0" y="0"/>
                </a:lnTo>
                <a:lnTo>
                  <a:pt x="0" y="4287827"/>
                </a:lnTo>
                <a:lnTo>
                  <a:pt x="2931315" y="4287827"/>
                </a:lnTo>
                <a:lnTo>
                  <a:pt x="293131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954587" y="113102"/>
            <a:ext cx="14666826" cy="1236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080"/>
              </a:lnSpc>
            </a:pPr>
            <a:r>
              <a:rPr lang="en-US" sz="7200">
                <a:solidFill>
                  <a:srgbClr val="000000"/>
                </a:solidFill>
                <a:latin typeface="Quattrocento Bold"/>
              </a:rPr>
              <a:t>RESEARCH QUESTION ANSWERS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225483" y="2485855"/>
            <a:ext cx="17837034" cy="1581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971872" indent="-485936" lvl="1">
              <a:lnSpc>
                <a:spcPts val="6302"/>
              </a:lnSpc>
              <a:buFont typeface="Arial"/>
              <a:buChar char="•"/>
            </a:pPr>
            <a:r>
              <a:rPr lang="en-US" sz="4501">
                <a:solidFill>
                  <a:srgbClr val="000000"/>
                </a:solidFill>
                <a:latin typeface="Quattrocento Bold"/>
              </a:rPr>
              <a:t>Overall advancement in the technology used in Golf clubs has had a steady effect on decreasing the Average PGA Score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12741" y="4305319"/>
            <a:ext cx="18062517" cy="1581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971872" indent="-485936" lvl="1">
              <a:lnSpc>
                <a:spcPts val="6302"/>
              </a:lnSpc>
              <a:buFont typeface="Arial"/>
              <a:buChar char="•"/>
            </a:pPr>
            <a:r>
              <a:rPr lang="en-US" sz="4501">
                <a:solidFill>
                  <a:srgbClr val="000000"/>
                </a:solidFill>
                <a:latin typeface="Quattrocento Bold"/>
              </a:rPr>
              <a:t>There was a much greater difference Year-to-Year in the individual statistics compared to overall score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64122" y="6102659"/>
            <a:ext cx="16759755" cy="15811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971872" indent="-485936" lvl="1">
              <a:lnSpc>
                <a:spcPts val="6302"/>
              </a:lnSpc>
              <a:buFont typeface="Arial"/>
              <a:buChar char="•"/>
            </a:pPr>
            <a:r>
              <a:rPr lang="en-US" sz="4501">
                <a:solidFill>
                  <a:srgbClr val="000000"/>
                </a:solidFill>
                <a:latin typeface="Quattrocento Bold"/>
              </a:rPr>
              <a:t>There does not appear to be a direct correlation between Top Performer in a certain statictic and average score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6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10800000">
            <a:off x="-1475033" y="7529512"/>
            <a:ext cx="21638117" cy="6584170"/>
          </a:xfrm>
          <a:custGeom>
            <a:avLst/>
            <a:gdLst/>
            <a:ahLst/>
            <a:cxnLst/>
            <a:rect r="r" b="b" t="t" l="l"/>
            <a:pathLst>
              <a:path h="6584170" w="21638117">
                <a:moveTo>
                  <a:pt x="0" y="0"/>
                </a:moveTo>
                <a:lnTo>
                  <a:pt x="21638116" y="0"/>
                </a:lnTo>
                <a:lnTo>
                  <a:pt x="21638116" y="6584170"/>
                </a:lnTo>
                <a:lnTo>
                  <a:pt x="0" y="65841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601484">
            <a:off x="5411588" y="1578682"/>
            <a:ext cx="6903233" cy="6661620"/>
          </a:xfrm>
          <a:custGeom>
            <a:avLst/>
            <a:gdLst/>
            <a:ahLst/>
            <a:cxnLst/>
            <a:rect r="r" b="b" t="t" l="l"/>
            <a:pathLst>
              <a:path h="6661620" w="6903233">
                <a:moveTo>
                  <a:pt x="0" y="0"/>
                </a:moveTo>
                <a:lnTo>
                  <a:pt x="6903233" y="0"/>
                </a:lnTo>
                <a:lnTo>
                  <a:pt x="6903233" y="6661620"/>
                </a:lnTo>
                <a:lnTo>
                  <a:pt x="0" y="66616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478056">
            <a:off x="11195339" y="1316999"/>
            <a:ext cx="982565" cy="4003044"/>
          </a:xfrm>
          <a:custGeom>
            <a:avLst/>
            <a:gdLst/>
            <a:ahLst/>
            <a:cxnLst/>
            <a:rect r="r" b="b" t="t" l="l"/>
            <a:pathLst>
              <a:path h="4003044" w="982565">
                <a:moveTo>
                  <a:pt x="0" y="0"/>
                </a:moveTo>
                <a:lnTo>
                  <a:pt x="982565" y="0"/>
                </a:lnTo>
                <a:lnTo>
                  <a:pt x="982565" y="4003044"/>
                </a:lnTo>
                <a:lnTo>
                  <a:pt x="0" y="40030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0" y="1393417"/>
            <a:ext cx="6290189" cy="8893583"/>
          </a:xfrm>
          <a:custGeom>
            <a:avLst/>
            <a:gdLst/>
            <a:ahLst/>
            <a:cxnLst/>
            <a:rect r="r" b="b" t="t" l="l"/>
            <a:pathLst>
              <a:path h="8893583" w="6290189">
                <a:moveTo>
                  <a:pt x="0" y="0"/>
                </a:moveTo>
                <a:lnTo>
                  <a:pt x="6290189" y="0"/>
                </a:lnTo>
                <a:lnTo>
                  <a:pt x="6290189" y="8893583"/>
                </a:lnTo>
                <a:lnTo>
                  <a:pt x="0" y="889358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485465" y="1393417"/>
            <a:ext cx="4802535" cy="8893583"/>
          </a:xfrm>
          <a:custGeom>
            <a:avLst/>
            <a:gdLst/>
            <a:ahLst/>
            <a:cxnLst/>
            <a:rect r="r" b="b" t="t" l="l"/>
            <a:pathLst>
              <a:path h="8893583" w="4802535">
                <a:moveTo>
                  <a:pt x="0" y="0"/>
                </a:moveTo>
                <a:lnTo>
                  <a:pt x="4802535" y="0"/>
                </a:lnTo>
                <a:lnTo>
                  <a:pt x="4802535" y="8893583"/>
                </a:lnTo>
                <a:lnTo>
                  <a:pt x="0" y="889358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791153">
            <a:off x="4943773" y="3987069"/>
            <a:ext cx="7486101" cy="13874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>
                <a:solidFill>
                  <a:srgbClr val="000000"/>
                </a:solidFill>
                <a:latin typeface="Nickainley"/>
              </a:rPr>
              <a:t>Thank You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6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-580584" y="-3823061"/>
            <a:ext cx="15056356" cy="16126721"/>
          </a:xfrm>
          <a:custGeom>
            <a:avLst/>
            <a:gdLst/>
            <a:ahLst/>
            <a:cxnLst/>
            <a:rect r="r" b="b" t="t" l="l"/>
            <a:pathLst>
              <a:path h="16126721" w="15056356">
                <a:moveTo>
                  <a:pt x="0" y="0"/>
                </a:moveTo>
                <a:lnTo>
                  <a:pt x="15056356" y="0"/>
                </a:lnTo>
                <a:lnTo>
                  <a:pt x="15056356" y="16126721"/>
                </a:lnTo>
                <a:lnTo>
                  <a:pt x="0" y="161267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7212" t="0" r="-80766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3" id="3"/>
          <p:cNvSpPr/>
          <p:nvPr/>
        </p:nvSpPr>
        <p:spPr>
          <a:xfrm flipH="true" flipV="false" rot="0">
            <a:off x="11322719" y="219458"/>
            <a:ext cx="6965281" cy="9848084"/>
          </a:xfrm>
          <a:custGeom>
            <a:avLst/>
            <a:gdLst/>
            <a:ahLst/>
            <a:cxnLst/>
            <a:rect r="r" b="b" t="t" l="l"/>
            <a:pathLst>
              <a:path h="9848084" w="6965281">
                <a:moveTo>
                  <a:pt x="6965281" y="0"/>
                </a:moveTo>
                <a:lnTo>
                  <a:pt x="0" y="0"/>
                </a:lnTo>
                <a:lnTo>
                  <a:pt x="0" y="9848084"/>
                </a:lnTo>
                <a:lnTo>
                  <a:pt x="6965281" y="9848084"/>
                </a:lnTo>
                <a:lnTo>
                  <a:pt x="696528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56961" y="451526"/>
            <a:ext cx="7857575" cy="10298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335"/>
              </a:lnSpc>
            </a:pPr>
            <a:r>
              <a:rPr lang="en-US" sz="5954">
                <a:solidFill>
                  <a:srgbClr val="000000"/>
                </a:solidFill>
                <a:latin typeface="Quattrocento Bold"/>
              </a:rPr>
              <a:t>BACKGROUND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0" y="0"/>
            <a:ext cx="11986321" cy="10177271"/>
          </a:xfrm>
          <a:custGeom>
            <a:avLst/>
            <a:gdLst/>
            <a:ahLst/>
            <a:cxnLst/>
            <a:rect r="r" b="b" t="t" l="l"/>
            <a:pathLst>
              <a:path h="10177271" w="11986321">
                <a:moveTo>
                  <a:pt x="0" y="0"/>
                </a:moveTo>
                <a:lnTo>
                  <a:pt x="11986321" y="0"/>
                </a:lnTo>
                <a:lnTo>
                  <a:pt x="11986321" y="10177271"/>
                </a:lnTo>
                <a:lnTo>
                  <a:pt x="0" y="101772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96" r="0" b="-1484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56961" y="2092206"/>
            <a:ext cx="12601925" cy="2162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771"/>
              </a:lnSpc>
              <a:spcBef>
                <a:spcPct val="0"/>
              </a:spcBef>
            </a:pPr>
            <a:r>
              <a:rPr lang="en-US" sz="4122">
                <a:solidFill>
                  <a:srgbClr val="000000"/>
                </a:solidFill>
                <a:latin typeface="Quattrocento Bold"/>
              </a:rPr>
              <a:t>The game of golf itself hasn’t changed since its creation. However the equipment used in today’s age is far more advanced than the beginning  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656961" y="4885127"/>
            <a:ext cx="12601925" cy="36100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5771"/>
              </a:lnSpc>
              <a:spcBef>
                <a:spcPct val="0"/>
              </a:spcBef>
            </a:pPr>
            <a:r>
              <a:rPr lang="en-US" sz="4122">
                <a:solidFill>
                  <a:srgbClr val="000000"/>
                </a:solidFill>
                <a:latin typeface="Quattrocento Bold"/>
              </a:rPr>
              <a:t>The data I collected does not go as far back to the creation of the game. As many of these statistics weren’t recorded. Through multiple different points of comparison I have deciphered if new technology has impacted the game of golf.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6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25089" y="-73825"/>
            <a:ext cx="16475492" cy="10137967"/>
          </a:xfrm>
          <a:custGeom>
            <a:avLst/>
            <a:gdLst/>
            <a:ahLst/>
            <a:cxnLst/>
            <a:rect r="r" b="b" t="t" l="l"/>
            <a:pathLst>
              <a:path h="10137967" w="16475492">
                <a:moveTo>
                  <a:pt x="0" y="0"/>
                </a:moveTo>
                <a:lnTo>
                  <a:pt x="16475493" y="0"/>
                </a:lnTo>
                <a:lnTo>
                  <a:pt x="16475493" y="10137967"/>
                </a:lnTo>
                <a:lnTo>
                  <a:pt x="0" y="101379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495" t="0" r="-614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212369" y="413783"/>
            <a:ext cx="10840577" cy="9154933"/>
          </a:xfrm>
          <a:custGeom>
            <a:avLst/>
            <a:gdLst/>
            <a:ahLst/>
            <a:cxnLst/>
            <a:rect r="r" b="b" t="t" l="l"/>
            <a:pathLst>
              <a:path h="9154933" w="10840577">
                <a:moveTo>
                  <a:pt x="0" y="0"/>
                </a:moveTo>
                <a:lnTo>
                  <a:pt x="10840577" y="0"/>
                </a:lnTo>
                <a:lnTo>
                  <a:pt x="10840577" y="9154933"/>
                </a:lnTo>
                <a:lnTo>
                  <a:pt x="0" y="915493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7133" r="0" b="-7133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613895" y="413783"/>
            <a:ext cx="2958223" cy="9459434"/>
          </a:xfrm>
          <a:custGeom>
            <a:avLst/>
            <a:gdLst/>
            <a:ahLst/>
            <a:cxnLst/>
            <a:rect r="r" b="b" t="t" l="l"/>
            <a:pathLst>
              <a:path h="9459434" w="2958223">
                <a:moveTo>
                  <a:pt x="2958223" y="0"/>
                </a:moveTo>
                <a:lnTo>
                  <a:pt x="0" y="0"/>
                </a:lnTo>
                <a:lnTo>
                  <a:pt x="0" y="9459434"/>
                </a:lnTo>
                <a:lnTo>
                  <a:pt x="2958223" y="9459434"/>
                </a:lnTo>
                <a:lnTo>
                  <a:pt x="2958223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110356" y="2879408"/>
            <a:ext cx="9044602" cy="44519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77240" indent="-388620" lvl="1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Quattrocento Bold"/>
              </a:rPr>
              <a:t>Has new technology impacted the average score on the PGA Tour</a:t>
            </a:r>
          </a:p>
          <a:p>
            <a:pPr algn="just" marL="777240" indent="-388620" lvl="1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Quattrocento Bold"/>
              </a:rPr>
              <a:t>How have individual performance stats progressed over time?</a:t>
            </a:r>
          </a:p>
          <a:p>
            <a:pPr algn="just" marL="777240" indent="-388620" lvl="1">
              <a:lnSpc>
                <a:spcPts val="5040"/>
              </a:lnSpc>
              <a:buFont typeface="Arial"/>
              <a:buChar char="•"/>
            </a:pPr>
            <a:r>
              <a:rPr lang="en-US" sz="3600">
                <a:solidFill>
                  <a:srgbClr val="000000"/>
                </a:solidFill>
                <a:latin typeface="Quattrocento Bold"/>
              </a:rPr>
              <a:t>How does statistical placement relate to Wins/ World Ranking?</a:t>
            </a:r>
          </a:p>
          <a:p>
            <a:pPr algn="just">
              <a:lnSpc>
                <a:spcPts val="5040"/>
              </a:lnSpc>
            </a:pPr>
          </a:p>
        </p:txBody>
      </p:sp>
      <p:sp>
        <p:nvSpPr>
          <p:cNvPr name="TextBox 6" id="6"/>
          <p:cNvSpPr txBox="true"/>
          <p:nvPr/>
        </p:nvSpPr>
        <p:spPr>
          <a:xfrm rot="0">
            <a:off x="4572830" y="1346643"/>
            <a:ext cx="8582128" cy="9770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098"/>
              </a:lnSpc>
            </a:pPr>
            <a:r>
              <a:rPr lang="en-US" sz="5784">
                <a:solidFill>
                  <a:srgbClr val="000000"/>
                </a:solidFill>
                <a:latin typeface="Quattrocento Bold"/>
              </a:rPr>
              <a:t>RESEARCH QUESTIONS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6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-1555192" y="-4997696"/>
            <a:ext cx="16058456" cy="20282392"/>
          </a:xfrm>
          <a:custGeom>
            <a:avLst/>
            <a:gdLst/>
            <a:ahLst/>
            <a:cxnLst/>
            <a:rect r="r" b="b" t="t" l="l"/>
            <a:pathLst>
              <a:path h="20282392" w="16058456">
                <a:moveTo>
                  <a:pt x="0" y="0"/>
                </a:moveTo>
                <a:lnTo>
                  <a:pt x="16058455" y="0"/>
                </a:lnTo>
                <a:lnTo>
                  <a:pt x="16058455" y="20282392"/>
                </a:lnTo>
                <a:lnTo>
                  <a:pt x="0" y="2028239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565" t="0" r="-208756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10800000">
            <a:off x="271684" y="967294"/>
            <a:ext cx="12585825" cy="8352411"/>
          </a:xfrm>
          <a:custGeom>
            <a:avLst/>
            <a:gdLst/>
            <a:ahLst/>
            <a:cxnLst/>
            <a:rect r="r" b="b" t="t" l="l"/>
            <a:pathLst>
              <a:path h="8352411" w="12585825">
                <a:moveTo>
                  <a:pt x="0" y="0"/>
                </a:moveTo>
                <a:lnTo>
                  <a:pt x="12585825" y="0"/>
                </a:lnTo>
                <a:lnTo>
                  <a:pt x="12585825" y="8352412"/>
                </a:lnTo>
                <a:lnTo>
                  <a:pt x="0" y="835241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434958" y="1028700"/>
            <a:ext cx="3142814" cy="2599358"/>
          </a:xfrm>
          <a:custGeom>
            <a:avLst/>
            <a:gdLst/>
            <a:ahLst/>
            <a:cxnLst/>
            <a:rect r="r" b="b" t="t" l="l"/>
            <a:pathLst>
              <a:path h="2599358" w="3142814">
                <a:moveTo>
                  <a:pt x="0" y="0"/>
                </a:moveTo>
                <a:lnTo>
                  <a:pt x="3142814" y="0"/>
                </a:lnTo>
                <a:lnTo>
                  <a:pt x="3142814" y="2599358"/>
                </a:lnTo>
                <a:lnTo>
                  <a:pt x="0" y="25993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841556" y="1194654"/>
            <a:ext cx="5986947" cy="13268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866"/>
              </a:lnSpc>
            </a:pPr>
            <a:r>
              <a:rPr lang="en-US" sz="7761">
                <a:solidFill>
                  <a:srgbClr val="000000"/>
                </a:solidFill>
                <a:latin typeface="Quattrocento Bold"/>
              </a:rPr>
              <a:t>THE DATA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841556" y="2433725"/>
            <a:ext cx="10242696" cy="15626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966767" indent="-483383" lvl="1">
              <a:lnSpc>
                <a:spcPts val="6268"/>
              </a:lnSpc>
              <a:buFont typeface="Arial"/>
              <a:buChar char="•"/>
            </a:pPr>
            <a:r>
              <a:rPr lang="en-US" sz="4477">
                <a:solidFill>
                  <a:srgbClr val="000000"/>
                </a:solidFill>
                <a:latin typeface="Quattrocento Bold"/>
              </a:rPr>
              <a:t>Source: PGATour.com</a:t>
            </a:r>
          </a:p>
          <a:p>
            <a:pPr marL="966767" indent="-483383" lvl="1">
              <a:lnSpc>
                <a:spcPts val="6268"/>
              </a:lnSpc>
              <a:buFont typeface="Arial"/>
              <a:buChar char="•"/>
            </a:pPr>
            <a:r>
              <a:rPr lang="en-US" sz="4477">
                <a:solidFill>
                  <a:srgbClr val="000000"/>
                </a:solidFill>
                <a:latin typeface="Quattrocento Bold"/>
              </a:rPr>
              <a:t>Years: 1993-2023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0561" y="5048250"/>
            <a:ext cx="9915804" cy="39343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933533" indent="-644511" lvl="2">
              <a:lnSpc>
                <a:spcPts val="6268"/>
              </a:lnSpc>
              <a:buFont typeface="Arial"/>
              <a:buChar char="⚬"/>
            </a:pPr>
            <a:r>
              <a:rPr lang="en-US" sz="4477">
                <a:solidFill>
                  <a:srgbClr val="000000"/>
                </a:solidFill>
                <a:latin typeface="Quattrocento Bold"/>
              </a:rPr>
              <a:t>Scoring Average</a:t>
            </a:r>
          </a:p>
          <a:p>
            <a:pPr marL="1933533" indent="-644511" lvl="2">
              <a:lnSpc>
                <a:spcPts val="6268"/>
              </a:lnSpc>
              <a:buFont typeface="Arial"/>
              <a:buChar char="⚬"/>
            </a:pPr>
            <a:r>
              <a:rPr lang="en-US" sz="4477">
                <a:solidFill>
                  <a:srgbClr val="000000"/>
                </a:solidFill>
                <a:latin typeface="Quattrocento Bold"/>
              </a:rPr>
              <a:t>Birdie Average &amp; Total </a:t>
            </a:r>
          </a:p>
          <a:p>
            <a:pPr marL="1933533" indent="-644511" lvl="2">
              <a:lnSpc>
                <a:spcPts val="6268"/>
              </a:lnSpc>
              <a:buFont typeface="Arial"/>
              <a:buChar char="⚬"/>
            </a:pPr>
            <a:r>
              <a:rPr lang="en-US" sz="4477">
                <a:solidFill>
                  <a:srgbClr val="000000"/>
                </a:solidFill>
                <a:latin typeface="Quattrocento Bold"/>
              </a:rPr>
              <a:t>Driving Distance &amp; Accuracy</a:t>
            </a:r>
          </a:p>
          <a:p>
            <a:pPr marL="1933533" indent="-644511" lvl="2">
              <a:lnSpc>
                <a:spcPts val="6268"/>
              </a:lnSpc>
              <a:buFont typeface="Arial"/>
              <a:buChar char="⚬"/>
            </a:pPr>
            <a:r>
              <a:rPr lang="en-US" sz="4477">
                <a:solidFill>
                  <a:srgbClr val="000000"/>
                </a:solidFill>
                <a:latin typeface="Quattrocento Bold"/>
              </a:rPr>
              <a:t>Greens in Regulation </a:t>
            </a:r>
          </a:p>
          <a:p>
            <a:pPr marL="1933533" indent="-644511" lvl="2">
              <a:lnSpc>
                <a:spcPts val="6268"/>
              </a:lnSpc>
              <a:buFont typeface="Arial"/>
              <a:buChar char="⚬"/>
            </a:pPr>
            <a:r>
              <a:rPr lang="en-US" sz="4477">
                <a:solidFill>
                  <a:srgbClr val="000000"/>
                </a:solidFill>
                <a:latin typeface="Quattrocento Bold"/>
              </a:rPr>
              <a:t>Average Putts &amp; Low Putt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01390" y="4180840"/>
            <a:ext cx="8694147" cy="9626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840"/>
              </a:lnSpc>
            </a:pPr>
            <a:r>
              <a:rPr lang="en-US" sz="5600">
                <a:solidFill>
                  <a:srgbClr val="000000"/>
                </a:solidFill>
                <a:latin typeface="Quattrocento Bold"/>
              </a:rPr>
              <a:t>VARIABLES OF ANALYSIS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1887675" y="2119532"/>
            <a:ext cx="6400325" cy="8167468"/>
          </a:xfrm>
          <a:custGeom>
            <a:avLst/>
            <a:gdLst/>
            <a:ahLst/>
            <a:cxnLst/>
            <a:rect r="r" b="b" t="t" l="l"/>
            <a:pathLst>
              <a:path h="8167468" w="6400325">
                <a:moveTo>
                  <a:pt x="0" y="0"/>
                </a:moveTo>
                <a:lnTo>
                  <a:pt x="6400325" y="0"/>
                </a:lnTo>
                <a:lnTo>
                  <a:pt x="6400325" y="8167468"/>
                </a:lnTo>
                <a:lnTo>
                  <a:pt x="0" y="81674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6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6373393" y="-3356618"/>
            <a:ext cx="11266056" cy="17174643"/>
          </a:xfrm>
          <a:custGeom>
            <a:avLst/>
            <a:gdLst/>
            <a:ahLst/>
            <a:cxnLst/>
            <a:rect r="r" b="b" t="t" l="l"/>
            <a:pathLst>
              <a:path h="17174643" w="11266056">
                <a:moveTo>
                  <a:pt x="0" y="0"/>
                </a:moveTo>
                <a:lnTo>
                  <a:pt x="11266056" y="0"/>
                </a:lnTo>
                <a:lnTo>
                  <a:pt x="11266056" y="17174643"/>
                </a:lnTo>
                <a:lnTo>
                  <a:pt x="0" y="171746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9988" t="0" r="-269567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0" y="245874"/>
            <a:ext cx="6190229" cy="9755376"/>
          </a:xfrm>
          <a:custGeom>
            <a:avLst/>
            <a:gdLst/>
            <a:ahLst/>
            <a:cxnLst/>
            <a:rect r="r" b="b" t="t" l="l"/>
            <a:pathLst>
              <a:path h="9755376" w="6190229">
                <a:moveTo>
                  <a:pt x="0" y="0"/>
                </a:moveTo>
                <a:lnTo>
                  <a:pt x="6190229" y="0"/>
                </a:lnTo>
                <a:lnTo>
                  <a:pt x="6190229" y="9755376"/>
                </a:lnTo>
                <a:lnTo>
                  <a:pt x="0" y="97553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940492" y="0"/>
            <a:ext cx="11598228" cy="10461407"/>
          </a:xfrm>
          <a:custGeom>
            <a:avLst/>
            <a:gdLst/>
            <a:ahLst/>
            <a:cxnLst/>
            <a:rect r="r" b="b" t="t" l="l"/>
            <a:pathLst>
              <a:path h="10461407" w="11598228">
                <a:moveTo>
                  <a:pt x="0" y="0"/>
                </a:moveTo>
                <a:lnTo>
                  <a:pt x="11598229" y="0"/>
                </a:lnTo>
                <a:lnTo>
                  <a:pt x="11598229" y="10461407"/>
                </a:lnTo>
                <a:lnTo>
                  <a:pt x="0" y="1046140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96" t="-38093" r="0" b="-14418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6940492" y="6926723"/>
            <a:ext cx="1576275" cy="3360277"/>
          </a:xfrm>
          <a:custGeom>
            <a:avLst/>
            <a:gdLst/>
            <a:ahLst/>
            <a:cxnLst/>
            <a:rect r="r" b="b" t="t" l="l"/>
            <a:pathLst>
              <a:path h="3360277" w="1576275">
                <a:moveTo>
                  <a:pt x="0" y="0"/>
                </a:moveTo>
                <a:lnTo>
                  <a:pt x="1576276" y="0"/>
                </a:lnTo>
                <a:lnTo>
                  <a:pt x="1576276" y="3360277"/>
                </a:lnTo>
                <a:lnTo>
                  <a:pt x="0" y="33602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253455" y="102999"/>
            <a:ext cx="8972302" cy="1236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0080"/>
              </a:lnSpc>
            </a:pPr>
            <a:r>
              <a:rPr lang="en-US" sz="7200">
                <a:solidFill>
                  <a:srgbClr val="000000"/>
                </a:solidFill>
                <a:latin typeface="Quattrocento Bold"/>
              </a:rPr>
              <a:t>DRIVING DISTANCE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7625937" y="1271905"/>
            <a:ext cx="10227339" cy="3871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122679" indent="-561340" lvl="1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Average Driving Distance</a:t>
            </a:r>
          </a:p>
          <a:p>
            <a:pPr marL="1813560" indent="-604520" lvl="2">
              <a:lnSpc>
                <a:spcPts val="5880"/>
              </a:lnSpc>
              <a:buFont typeface="Arial"/>
              <a:buChar char="⚬"/>
            </a:pPr>
            <a:r>
              <a:rPr lang="en-US" sz="4200">
                <a:solidFill>
                  <a:srgbClr val="000000"/>
                </a:solidFill>
                <a:latin typeface="Canva Sans Bold"/>
              </a:rPr>
              <a:t>Steady increase for best &amp; worst on tour </a:t>
            </a:r>
          </a:p>
          <a:p>
            <a:pPr marL="1813560" indent="-604520" lvl="2">
              <a:lnSpc>
                <a:spcPts val="5880"/>
              </a:lnSpc>
              <a:buFont typeface="Arial"/>
              <a:buChar char="⚬"/>
            </a:pPr>
            <a:r>
              <a:rPr lang="en-US" sz="4200">
                <a:solidFill>
                  <a:srgbClr val="000000"/>
                </a:solidFill>
                <a:latin typeface="Canva Sans Bold"/>
              </a:rPr>
              <a:t>The spread between best and worst avg on tour fluctuates 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7625937" y="5386705"/>
            <a:ext cx="10227339" cy="46145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1122679" indent="-561340" lvl="1">
              <a:lnSpc>
                <a:spcPts val="7279"/>
              </a:lnSpc>
              <a:buFont typeface="Arial"/>
              <a:buChar char="•"/>
            </a:pPr>
            <a:r>
              <a:rPr lang="en-US" sz="5199">
                <a:solidFill>
                  <a:srgbClr val="000000"/>
                </a:solidFill>
                <a:latin typeface="Canva Sans Bold"/>
              </a:rPr>
              <a:t>% of Drives 320YDs+ </a:t>
            </a:r>
          </a:p>
          <a:p>
            <a:pPr marL="1813560" indent="-604520" lvl="2">
              <a:lnSpc>
                <a:spcPts val="5880"/>
              </a:lnSpc>
              <a:buFont typeface="Arial"/>
              <a:buChar char="⚬"/>
            </a:pPr>
            <a:r>
              <a:rPr lang="en-US" sz="4200">
                <a:solidFill>
                  <a:srgbClr val="000000"/>
                </a:solidFill>
                <a:latin typeface="Canva Sans Bold"/>
              </a:rPr>
              <a:t>The % fluctuates greatly for Best on the Tour </a:t>
            </a:r>
          </a:p>
          <a:p>
            <a:pPr marL="1813560" indent="-604520" lvl="2">
              <a:lnSpc>
                <a:spcPts val="5880"/>
              </a:lnSpc>
              <a:buFont typeface="Arial"/>
              <a:buChar char="⚬"/>
            </a:pPr>
            <a:r>
              <a:rPr lang="en-US" sz="4200">
                <a:solidFill>
                  <a:srgbClr val="000000"/>
                </a:solidFill>
                <a:latin typeface="Canva Sans Bold"/>
              </a:rPr>
              <a:t>2018 was the first year in which every player recored a drive 320yds+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6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0721" y="-1238400"/>
            <a:ext cx="17666557" cy="11894529"/>
          </a:xfrm>
          <a:custGeom>
            <a:avLst/>
            <a:gdLst/>
            <a:ahLst/>
            <a:cxnLst/>
            <a:rect r="r" b="b" t="t" l="l"/>
            <a:pathLst>
              <a:path h="11894529" w="17666557">
                <a:moveTo>
                  <a:pt x="0" y="0"/>
                </a:moveTo>
                <a:lnTo>
                  <a:pt x="17666558" y="0"/>
                </a:lnTo>
                <a:lnTo>
                  <a:pt x="17666558" y="11894529"/>
                </a:lnTo>
                <a:lnTo>
                  <a:pt x="0" y="118945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3" t="-1577" r="0" b="-15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08291" y="144000"/>
            <a:ext cx="15871417" cy="9999000"/>
          </a:xfrm>
          <a:custGeom>
            <a:avLst/>
            <a:gdLst/>
            <a:ahLst/>
            <a:cxnLst/>
            <a:rect r="r" b="b" t="t" l="l"/>
            <a:pathLst>
              <a:path h="9999000" w="15871417">
                <a:moveTo>
                  <a:pt x="0" y="0"/>
                </a:moveTo>
                <a:lnTo>
                  <a:pt x="15871418" y="0"/>
                </a:lnTo>
                <a:lnTo>
                  <a:pt x="15871418" y="9999000"/>
                </a:lnTo>
                <a:lnTo>
                  <a:pt x="0" y="9999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99" t="0" r="-2344" b="-400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6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0721" y="-1238400"/>
            <a:ext cx="17666557" cy="11894529"/>
          </a:xfrm>
          <a:custGeom>
            <a:avLst/>
            <a:gdLst/>
            <a:ahLst/>
            <a:cxnLst/>
            <a:rect r="r" b="b" t="t" l="l"/>
            <a:pathLst>
              <a:path h="11894529" w="17666557">
                <a:moveTo>
                  <a:pt x="0" y="0"/>
                </a:moveTo>
                <a:lnTo>
                  <a:pt x="17666558" y="0"/>
                </a:lnTo>
                <a:lnTo>
                  <a:pt x="17666558" y="11894529"/>
                </a:lnTo>
                <a:lnTo>
                  <a:pt x="0" y="118945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3" t="-1577" r="0" b="-15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08291" y="144000"/>
            <a:ext cx="15871417" cy="9999000"/>
          </a:xfrm>
          <a:custGeom>
            <a:avLst/>
            <a:gdLst/>
            <a:ahLst/>
            <a:cxnLst/>
            <a:rect r="r" b="b" t="t" l="l"/>
            <a:pathLst>
              <a:path h="9999000" w="15871417">
                <a:moveTo>
                  <a:pt x="0" y="0"/>
                </a:moveTo>
                <a:lnTo>
                  <a:pt x="15871418" y="0"/>
                </a:lnTo>
                <a:lnTo>
                  <a:pt x="15871418" y="9999000"/>
                </a:lnTo>
                <a:lnTo>
                  <a:pt x="0" y="9999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562" r="0" b="-562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12021750" y="8193085"/>
            <a:ext cx="1065215" cy="1065215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004AAD"/>
              </a:solidFill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6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0">
            <a:off x="-3471232" y="-2467401"/>
            <a:ext cx="26956052" cy="13619285"/>
          </a:xfrm>
          <a:custGeom>
            <a:avLst/>
            <a:gdLst/>
            <a:ahLst/>
            <a:cxnLst/>
            <a:rect r="r" b="b" t="t" l="l"/>
            <a:pathLst>
              <a:path h="13619285" w="26956052">
                <a:moveTo>
                  <a:pt x="0" y="13619286"/>
                </a:moveTo>
                <a:lnTo>
                  <a:pt x="26956053" y="13619286"/>
                </a:lnTo>
                <a:lnTo>
                  <a:pt x="26956053" y="0"/>
                </a:lnTo>
                <a:lnTo>
                  <a:pt x="0" y="0"/>
                </a:lnTo>
                <a:lnTo>
                  <a:pt x="0" y="13619286"/>
                </a:lnTo>
                <a:close/>
              </a:path>
            </a:pathLst>
          </a:custGeom>
          <a:blipFill>
            <a:blip r:embed="rId2"/>
            <a:stretch>
              <a:fillRect l="-22892" t="0" r="-12843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35978" y="852103"/>
            <a:ext cx="12932978" cy="8582795"/>
          </a:xfrm>
          <a:custGeom>
            <a:avLst/>
            <a:gdLst/>
            <a:ahLst/>
            <a:cxnLst/>
            <a:rect r="r" b="b" t="t" l="l"/>
            <a:pathLst>
              <a:path h="8582795" w="12932978">
                <a:moveTo>
                  <a:pt x="0" y="0"/>
                </a:moveTo>
                <a:lnTo>
                  <a:pt x="12932978" y="0"/>
                </a:lnTo>
                <a:lnTo>
                  <a:pt x="12932978" y="8582794"/>
                </a:lnTo>
                <a:lnTo>
                  <a:pt x="0" y="858279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402800" y="2248210"/>
            <a:ext cx="4690388" cy="7010090"/>
          </a:xfrm>
          <a:custGeom>
            <a:avLst/>
            <a:gdLst/>
            <a:ahLst/>
            <a:cxnLst/>
            <a:rect r="r" b="b" t="t" l="l"/>
            <a:pathLst>
              <a:path h="7010090" w="4690388">
                <a:moveTo>
                  <a:pt x="0" y="0"/>
                </a:moveTo>
                <a:lnTo>
                  <a:pt x="4690388" y="0"/>
                </a:lnTo>
                <a:lnTo>
                  <a:pt x="4690388" y="7010090"/>
                </a:lnTo>
                <a:lnTo>
                  <a:pt x="0" y="701009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374219" y="1588941"/>
            <a:ext cx="10656496" cy="14605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11851"/>
              </a:lnSpc>
            </a:pPr>
            <a:r>
              <a:rPr lang="en-US" sz="8465">
                <a:solidFill>
                  <a:srgbClr val="000000"/>
                </a:solidFill>
                <a:latin typeface="Quattrocento"/>
              </a:rPr>
              <a:t>BIRDIES AND MORE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08743" y="2944692"/>
            <a:ext cx="10587448" cy="60481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1054417" indent="-527208" lvl="1">
              <a:lnSpc>
                <a:spcPts val="6837"/>
              </a:lnSpc>
              <a:buFont typeface="Arial"/>
              <a:buChar char="•"/>
            </a:pPr>
            <a:r>
              <a:rPr lang="en-US" sz="4883">
                <a:solidFill>
                  <a:srgbClr val="000000"/>
                </a:solidFill>
                <a:latin typeface="Quattrocento"/>
              </a:rPr>
              <a:t>Double Eagle: 3 Under Par</a:t>
            </a:r>
          </a:p>
          <a:p>
            <a:pPr algn="just" marL="1054417" indent="-527208" lvl="1">
              <a:lnSpc>
                <a:spcPts val="6837"/>
              </a:lnSpc>
              <a:buFont typeface="Arial"/>
              <a:buChar char="•"/>
            </a:pPr>
            <a:r>
              <a:rPr lang="en-US" sz="4883">
                <a:solidFill>
                  <a:srgbClr val="000000"/>
                </a:solidFill>
                <a:latin typeface="Quattrocento"/>
              </a:rPr>
              <a:t>Eagle: 2 Under Par</a:t>
            </a:r>
          </a:p>
          <a:p>
            <a:pPr algn="just" marL="1054417" indent="-527208" lvl="1">
              <a:lnSpc>
                <a:spcPts val="6837"/>
              </a:lnSpc>
              <a:buFont typeface="Arial"/>
              <a:buChar char="•"/>
            </a:pPr>
            <a:r>
              <a:rPr lang="en-US" sz="4883">
                <a:solidFill>
                  <a:srgbClr val="000000"/>
                </a:solidFill>
                <a:latin typeface="Quattrocento"/>
              </a:rPr>
              <a:t>Birdie: 1 Under Par</a:t>
            </a:r>
          </a:p>
          <a:p>
            <a:pPr algn="just" marL="1054417" indent="-527208" lvl="1">
              <a:lnSpc>
                <a:spcPts val="6837"/>
              </a:lnSpc>
              <a:buFont typeface="Arial"/>
              <a:buChar char="•"/>
            </a:pPr>
            <a:r>
              <a:rPr lang="en-US" sz="4883">
                <a:solidFill>
                  <a:srgbClr val="000000"/>
                </a:solidFill>
                <a:latin typeface="Quattrocento"/>
              </a:rPr>
              <a:t>Par: Expected Score</a:t>
            </a:r>
          </a:p>
          <a:p>
            <a:pPr algn="just" marL="1054417" indent="-527208" lvl="1">
              <a:lnSpc>
                <a:spcPts val="6837"/>
              </a:lnSpc>
              <a:buFont typeface="Arial"/>
              <a:buChar char="•"/>
            </a:pPr>
            <a:r>
              <a:rPr lang="en-US" sz="4883">
                <a:solidFill>
                  <a:srgbClr val="000000"/>
                </a:solidFill>
                <a:latin typeface="Quattrocento"/>
              </a:rPr>
              <a:t>Bogey: 1 Over Par</a:t>
            </a:r>
          </a:p>
          <a:p>
            <a:pPr algn="just" marL="1054417" indent="-527208" lvl="1">
              <a:lnSpc>
                <a:spcPts val="6837"/>
              </a:lnSpc>
              <a:buFont typeface="Arial"/>
              <a:buChar char="•"/>
            </a:pPr>
            <a:r>
              <a:rPr lang="en-US" sz="4883">
                <a:solidFill>
                  <a:srgbClr val="000000"/>
                </a:solidFill>
                <a:latin typeface="Quattrocento"/>
              </a:rPr>
              <a:t>Double Bogey: 2 Over Par</a:t>
            </a:r>
          </a:p>
          <a:p>
            <a:pPr algn="just" marL="1054417" indent="-527208" lvl="1">
              <a:lnSpc>
                <a:spcPts val="6837"/>
              </a:lnSpc>
              <a:buFont typeface="Arial"/>
              <a:buChar char="•"/>
            </a:pPr>
            <a:r>
              <a:rPr lang="en-US" sz="4883">
                <a:solidFill>
                  <a:srgbClr val="000000"/>
                </a:solidFill>
                <a:latin typeface="Quattrocento"/>
              </a:rPr>
              <a:t>Etc. 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E8E6D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10721" y="-1238400"/>
            <a:ext cx="17666557" cy="11894529"/>
          </a:xfrm>
          <a:custGeom>
            <a:avLst/>
            <a:gdLst/>
            <a:ahLst/>
            <a:cxnLst/>
            <a:rect r="r" b="b" t="t" l="l"/>
            <a:pathLst>
              <a:path h="11894529" w="17666557">
                <a:moveTo>
                  <a:pt x="0" y="0"/>
                </a:moveTo>
                <a:lnTo>
                  <a:pt x="17666558" y="0"/>
                </a:lnTo>
                <a:lnTo>
                  <a:pt x="17666558" y="11894529"/>
                </a:lnTo>
                <a:lnTo>
                  <a:pt x="0" y="1189452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73" t="-1577" r="0" b="-157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08291" y="144000"/>
            <a:ext cx="15871417" cy="9999000"/>
          </a:xfrm>
          <a:custGeom>
            <a:avLst/>
            <a:gdLst/>
            <a:ahLst/>
            <a:cxnLst/>
            <a:rect r="r" b="b" t="t" l="l"/>
            <a:pathLst>
              <a:path h="9999000" w="15871417">
                <a:moveTo>
                  <a:pt x="0" y="0"/>
                </a:moveTo>
                <a:lnTo>
                  <a:pt x="15871418" y="0"/>
                </a:lnTo>
                <a:lnTo>
                  <a:pt x="15871418" y="9999000"/>
                </a:lnTo>
                <a:lnTo>
                  <a:pt x="0" y="9999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5" t="0" r="-165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DAGDSNdA4y0</dc:identifier>
  <dcterms:modified xsi:type="dcterms:W3CDTF">2011-08-01T06:04:30Z</dcterms:modified>
  <cp:revision>1</cp:revision>
  <dc:title>How has new technology changed the game of golf?</dc:title>
</cp:coreProperties>
</file>